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61" r:id="rId4"/>
    <p:sldId id="258" r:id="rId5"/>
    <p:sldId id="259" r:id="rId6"/>
    <p:sldId id="260" r:id="rId7"/>
    <p:sldId id="262" r:id="rId8"/>
    <p:sldId id="263" r:id="rId9"/>
    <p:sldId id="269" r:id="rId10"/>
    <p:sldId id="264" r:id="rId11"/>
    <p:sldId id="265" r:id="rId12"/>
    <p:sldId id="266" r:id="rId13"/>
    <p:sldId id="267" r:id="rId14"/>
    <p:sldId id="270" r:id="rId15"/>
    <p:sldId id="271"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6" d="100"/>
          <a:sy n="66" d="100"/>
        </p:scale>
        <p:origin x="-811" y="32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56DC83-C0FD-4EA4-A470-D469BEB231E3}" type="datetimeFigureOut">
              <a:rPr lang="en-US" smtClean="0"/>
              <a:pPr/>
              <a:t>3/16/2016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ACDBA2E-1CE1-40BA-977B-3D1449A2F0E0}"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ACDBA2E-1CE1-40BA-977B-3D1449A2F0E0}" type="slidenum">
              <a:rPr lang="en-US" smtClean="0"/>
              <a:pPr/>
              <a:t>2</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ACDBA2E-1CE1-40BA-977B-3D1449A2F0E0}" type="slidenum">
              <a:rPr lang="en-US" smtClean="0"/>
              <a:pPr/>
              <a:t>3</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ACDBA2E-1CE1-40BA-977B-3D1449A2F0E0}" type="slidenum">
              <a:rPr lang="en-US" smtClean="0"/>
              <a:pPr/>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ACDBA2E-1CE1-40BA-977B-3D1449A2F0E0}" type="slidenum">
              <a:rPr lang="en-US" smtClean="0"/>
              <a:pPr/>
              <a:t>5</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0C6EA28-5C74-4970-910A-8B5DEFE6CA88}" type="datetimeFigureOut">
              <a:rPr lang="en-US" smtClean="0"/>
              <a:pPr/>
              <a:t>3/16/2016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D35EB-70EE-4E2A-AEFC-EE9AB705C59C}"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0C6EA28-5C74-4970-910A-8B5DEFE6CA88}" type="datetimeFigureOut">
              <a:rPr lang="en-US" smtClean="0"/>
              <a:pPr/>
              <a:t>3/16/2016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D35EB-70EE-4E2A-AEFC-EE9AB705C59C}"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0C6EA28-5C74-4970-910A-8B5DEFE6CA88}" type="datetimeFigureOut">
              <a:rPr lang="en-US" smtClean="0"/>
              <a:pPr/>
              <a:t>3/16/2016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D35EB-70EE-4E2A-AEFC-EE9AB705C59C}"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0C6EA28-5C74-4970-910A-8B5DEFE6CA88}" type="datetimeFigureOut">
              <a:rPr lang="en-US" smtClean="0"/>
              <a:pPr/>
              <a:t>3/16/2016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D35EB-70EE-4E2A-AEFC-EE9AB705C59C}"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0C6EA28-5C74-4970-910A-8B5DEFE6CA88}" type="datetimeFigureOut">
              <a:rPr lang="en-US" smtClean="0"/>
              <a:pPr/>
              <a:t>3/16/2016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D35EB-70EE-4E2A-AEFC-EE9AB705C59C}"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0C6EA28-5C74-4970-910A-8B5DEFE6CA88}" type="datetimeFigureOut">
              <a:rPr lang="en-US" smtClean="0"/>
              <a:pPr/>
              <a:t>3/16/2016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D35EB-70EE-4E2A-AEFC-EE9AB705C59C}"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C6EA28-5C74-4970-910A-8B5DEFE6CA88}" type="datetimeFigureOut">
              <a:rPr lang="en-US" smtClean="0"/>
              <a:pPr/>
              <a:t>3/16/2016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D35EB-70EE-4E2A-AEFC-EE9AB705C59C}"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0C6EA28-5C74-4970-910A-8B5DEFE6CA88}" type="datetimeFigureOut">
              <a:rPr lang="en-US" smtClean="0"/>
              <a:pPr/>
              <a:t>3/16/2016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D35EB-70EE-4E2A-AEFC-EE9AB705C59C}"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0C6EA28-5C74-4970-910A-8B5DEFE6CA88}" type="datetimeFigureOut">
              <a:rPr lang="en-US" smtClean="0"/>
              <a:pPr/>
              <a:t>3/16/2016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D35EB-70EE-4E2A-AEFC-EE9AB705C59C}"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0C6EA28-5C74-4970-910A-8B5DEFE6CA88}" type="datetimeFigureOut">
              <a:rPr lang="en-US" smtClean="0"/>
              <a:pPr/>
              <a:t>3/16/2016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D35EB-70EE-4E2A-AEFC-EE9AB705C59C}"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0C6EA28-5C74-4970-910A-8B5DEFE6CA88}" type="datetimeFigureOut">
              <a:rPr lang="en-US" smtClean="0"/>
              <a:pPr/>
              <a:t>3/16/2016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D35EB-70EE-4E2A-AEFC-EE9AB705C59C}"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C6EA28-5C74-4970-910A-8B5DEFE6CA88}" type="datetimeFigureOut">
              <a:rPr lang="en-US" smtClean="0"/>
              <a:pPr/>
              <a:t>3/16/2016</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D35EB-70EE-4E2A-AEFC-EE9AB705C59C}"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image" Target="../media/image12.jpeg"/><Relationship Id="rId1" Type="http://schemas.openxmlformats.org/officeDocument/2006/relationships/slideLayout" Target="../slideLayouts/slideLayout6.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0"/>
            <a:ext cx="9144000" cy="6858000"/>
          </a:xfrm>
          <a:solidFill>
            <a:srgbClr val="FF0000"/>
          </a:solidFill>
        </p:spPr>
        <p:txBody>
          <a:bodyPr>
            <a:normAutofit/>
          </a:bodyPr>
          <a:lstStyle/>
          <a:p>
            <a:r>
              <a:rPr lang="en-US" sz="8000" dirty="0" smtClean="0">
                <a:latin typeface="Bauhaus 93" pitchFamily="82" charset="0"/>
              </a:rPr>
              <a:t>OUR</a:t>
            </a:r>
            <a:br>
              <a:rPr lang="en-US" sz="8000" dirty="0" smtClean="0">
                <a:latin typeface="Bauhaus 93" pitchFamily="82" charset="0"/>
              </a:rPr>
            </a:br>
            <a:r>
              <a:rPr lang="en-US" sz="8000" dirty="0" smtClean="0">
                <a:latin typeface="Bauhaus 93" pitchFamily="82" charset="0"/>
              </a:rPr>
              <a:t>ENVIRONMENT</a:t>
            </a:r>
            <a:endParaRPr lang="en-US" sz="8000" dirty="0">
              <a:latin typeface="Bauhaus 93" pitchFamily="82" charset="0"/>
            </a:endParaRPr>
          </a:p>
        </p:txBody>
      </p:sp>
      <p:sp>
        <p:nvSpPr>
          <p:cNvPr id="5" name="Title 3"/>
          <p:cNvSpPr txBox="1">
            <a:spLocks/>
          </p:cNvSpPr>
          <p:nvPr/>
        </p:nvSpPr>
        <p:spPr>
          <a:xfrm>
            <a:off x="0" y="0"/>
            <a:ext cx="9144000" cy="6858000"/>
          </a:xfrm>
          <a:prstGeom prst="rect">
            <a:avLst/>
          </a:prstGeom>
          <a:solidFill>
            <a:srgbClr val="FF0000"/>
          </a:solidFill>
          <a:ln>
            <a:solidFill>
              <a:schemeClr val="tx1">
                <a:lumMod val="95000"/>
                <a:lumOff val="5000"/>
              </a:schemeClr>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8000" b="0" i="0" u="none" strike="noStrike" kern="1200" cap="none" spc="0" normalizeH="0" baseline="0" noProof="0" dirty="0" smtClean="0">
                <a:ln>
                  <a:noFill/>
                </a:ln>
                <a:solidFill>
                  <a:schemeClr val="tx1"/>
                </a:solidFill>
                <a:effectLst/>
                <a:uLnTx/>
                <a:uFillTx/>
                <a:latin typeface="Bauhaus 93" pitchFamily="82" charset="0"/>
                <a:ea typeface="+mj-ea"/>
                <a:cs typeface="+mj-cs"/>
              </a:rPr>
              <a:t>OUR</a:t>
            </a:r>
            <a:br>
              <a:rPr kumimoji="0" lang="en-US" sz="8000" b="0" i="0" u="none" strike="noStrike" kern="1200" cap="none" spc="0" normalizeH="0" baseline="0" noProof="0" dirty="0" smtClean="0">
                <a:ln>
                  <a:noFill/>
                </a:ln>
                <a:solidFill>
                  <a:schemeClr val="tx1"/>
                </a:solidFill>
                <a:effectLst/>
                <a:uLnTx/>
                <a:uFillTx/>
                <a:latin typeface="Bauhaus 93" pitchFamily="82" charset="0"/>
                <a:ea typeface="+mj-ea"/>
                <a:cs typeface="+mj-cs"/>
              </a:rPr>
            </a:br>
            <a:r>
              <a:rPr kumimoji="0" lang="en-US" sz="8000" b="0" i="0" u="none" strike="noStrike" kern="1200" cap="none" spc="0" normalizeH="0" baseline="0" noProof="0" dirty="0" smtClean="0">
                <a:ln>
                  <a:noFill/>
                </a:ln>
                <a:solidFill>
                  <a:schemeClr val="tx1"/>
                </a:solidFill>
                <a:effectLst/>
                <a:uLnTx/>
                <a:uFillTx/>
                <a:latin typeface="Bauhaus 93" pitchFamily="82" charset="0"/>
                <a:ea typeface="+mj-ea"/>
                <a:cs typeface="+mj-cs"/>
              </a:rPr>
              <a:t>ENVIRONMENT</a:t>
            </a:r>
          </a:p>
        </p:txBody>
      </p:sp>
      <p:pic>
        <p:nvPicPr>
          <p:cNvPr id="1026" name="Picture 2" descr="C:\Users\Node 1\Desktop\New folder\21.jpg"/>
          <p:cNvPicPr>
            <a:picLocks noChangeAspect="1" noChangeArrowheads="1"/>
          </p:cNvPicPr>
          <p:nvPr/>
        </p:nvPicPr>
        <p:blipFill>
          <a:blip r:embed="rId2" cstate="print"/>
          <a:srcRect/>
          <a:stretch>
            <a:fillRect/>
          </a:stretch>
        </p:blipFill>
        <p:spPr bwMode="auto">
          <a:xfrm>
            <a:off x="457200" y="381000"/>
            <a:ext cx="2971800" cy="274320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rgbClr val="FFFF00"/>
          </a:solidFill>
          <a:ln>
            <a:solidFill>
              <a:schemeClr val="tx1">
                <a:lumMod val="95000"/>
                <a:lumOff val="5000"/>
              </a:schemeClr>
            </a:solidFill>
          </a:ln>
        </p:spPr>
        <p:txBody>
          <a:bodyPr/>
          <a:lstStyle/>
          <a:p>
            <a:r>
              <a:rPr lang="en-US" dirty="0" smtClean="0"/>
              <a:t>Meaning</a:t>
            </a:r>
            <a:endParaRPr lang="en-US" dirty="0"/>
          </a:p>
        </p:txBody>
      </p:sp>
      <p:sp>
        <p:nvSpPr>
          <p:cNvPr id="4" name="Content Placeholder 3"/>
          <p:cNvSpPr>
            <a:spLocks noGrp="1"/>
          </p:cNvSpPr>
          <p:nvPr>
            <p:ph idx="1"/>
          </p:nvPr>
        </p:nvSpPr>
        <p:spPr>
          <a:solidFill>
            <a:srgbClr val="FFC000"/>
          </a:solidFill>
          <a:ln>
            <a:solidFill>
              <a:schemeClr val="tx1">
                <a:lumMod val="95000"/>
                <a:lumOff val="5000"/>
              </a:schemeClr>
            </a:solidFill>
          </a:ln>
        </p:spPr>
        <p:txBody>
          <a:bodyPr/>
          <a:lstStyle/>
          <a:p>
            <a:r>
              <a:rPr lang="en-US" dirty="0" smtClean="0"/>
              <a:t>All external conditions in which an organism lives. In simple words, our surroundings are our environment.</a:t>
            </a:r>
          </a:p>
          <a:p>
            <a:r>
              <a:rPr lang="en-US" dirty="0" smtClean="0"/>
              <a:t>It is derived from a French word ‘environer’ which means to surround</a:t>
            </a:r>
          </a:p>
          <a:p>
            <a:r>
              <a:rPr lang="en-US" dirty="0" smtClean="0"/>
              <a:t>Geography deals with several elements of our environment specially – natural and human made</a:t>
            </a:r>
          </a:p>
          <a:p>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533400"/>
            <a:ext cx="8229600" cy="5638800"/>
          </a:xfrm>
          <a:solidFill>
            <a:schemeClr val="tx2">
              <a:lumMod val="60000"/>
              <a:lumOff val="40000"/>
            </a:schemeClr>
          </a:solidFill>
          <a:ln w="76200">
            <a:solidFill>
              <a:schemeClr val="tx1"/>
            </a:solidFill>
          </a:ln>
        </p:spPr>
        <p:txBody>
          <a:bodyPr/>
          <a:lstStyle/>
          <a:p>
            <a:r>
              <a:rPr lang="en-US" dirty="0" smtClean="0">
                <a:latin typeface="Andalus" pitchFamily="18" charset="-78"/>
                <a:cs typeface="Andalus" pitchFamily="18" charset="-78"/>
              </a:rPr>
              <a:t>Natural environment</a:t>
            </a:r>
            <a:br>
              <a:rPr lang="en-US" dirty="0" smtClean="0">
                <a:latin typeface="Andalus" pitchFamily="18" charset="-78"/>
                <a:cs typeface="Andalus" pitchFamily="18" charset="-78"/>
              </a:rPr>
            </a:br>
            <a:r>
              <a:rPr lang="en-US" dirty="0" smtClean="0">
                <a:latin typeface="Andalus" pitchFamily="18" charset="-78"/>
                <a:cs typeface="Andalus" pitchFamily="18" charset="-78"/>
              </a:rPr>
              <a:t>is of two types –biotic and abiotic</a:t>
            </a:r>
            <a:endParaRPr lang="en-US" dirty="0">
              <a:latin typeface="Andalus" pitchFamily="18" charset="-78"/>
              <a:cs typeface="Andalus" pitchFamily="18"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lumMod val="75000"/>
            </a:schemeClr>
          </a:solidFill>
          <a:ln>
            <a:solidFill>
              <a:srgbClr val="C00000"/>
            </a:solidFill>
          </a:ln>
        </p:spPr>
        <p:txBody>
          <a:bodyPr>
            <a:normAutofit/>
          </a:bodyPr>
          <a:lstStyle/>
          <a:p>
            <a:r>
              <a:rPr lang="en-US" dirty="0" smtClean="0"/>
              <a:t>Biotic (living) </a:t>
            </a:r>
            <a:endParaRPr lang="en-US" dirty="0"/>
          </a:p>
        </p:txBody>
      </p:sp>
      <p:pic>
        <p:nvPicPr>
          <p:cNvPr id="1027" name="Picture 3" descr="C:\Users\Node 1\Desktop\New folder\i22.jpg"/>
          <p:cNvPicPr>
            <a:picLocks noChangeAspect="1" noChangeArrowheads="1"/>
          </p:cNvPicPr>
          <p:nvPr/>
        </p:nvPicPr>
        <p:blipFill>
          <a:blip r:embed="rId3" cstate="print"/>
          <a:srcRect/>
          <a:stretch>
            <a:fillRect/>
          </a:stretch>
        </p:blipFill>
        <p:spPr bwMode="auto">
          <a:xfrm>
            <a:off x="228600" y="1676400"/>
            <a:ext cx="2743200" cy="2590800"/>
          </a:xfrm>
          <a:prstGeom prst="rect">
            <a:avLst/>
          </a:prstGeom>
          <a:noFill/>
          <a:ln>
            <a:solidFill>
              <a:srgbClr val="FF0000"/>
            </a:solidFill>
          </a:ln>
        </p:spPr>
      </p:pic>
      <p:pic>
        <p:nvPicPr>
          <p:cNvPr id="1029" name="Picture 5" descr="C:\Users\Node 1\Desktop\New folder\27.jpg"/>
          <p:cNvPicPr>
            <a:picLocks noChangeAspect="1" noChangeArrowheads="1"/>
          </p:cNvPicPr>
          <p:nvPr/>
        </p:nvPicPr>
        <p:blipFill>
          <a:blip r:embed="rId4" cstate="print"/>
          <a:srcRect/>
          <a:stretch>
            <a:fillRect/>
          </a:stretch>
        </p:blipFill>
        <p:spPr bwMode="auto">
          <a:xfrm>
            <a:off x="3276600" y="1676400"/>
            <a:ext cx="2590800" cy="4800600"/>
          </a:xfrm>
          <a:prstGeom prst="rect">
            <a:avLst/>
          </a:prstGeom>
          <a:noFill/>
          <a:ln>
            <a:solidFill>
              <a:srgbClr val="FF0000"/>
            </a:solidFill>
          </a:ln>
        </p:spPr>
      </p:pic>
      <p:pic>
        <p:nvPicPr>
          <p:cNvPr id="1030" name="Picture 6" descr="C:\Users\Node 1\Desktop\New folder\28.jpg"/>
          <p:cNvPicPr>
            <a:picLocks noChangeAspect="1" noChangeArrowheads="1"/>
          </p:cNvPicPr>
          <p:nvPr/>
        </p:nvPicPr>
        <p:blipFill>
          <a:blip r:embed="rId5" cstate="print"/>
          <a:srcRect/>
          <a:stretch>
            <a:fillRect/>
          </a:stretch>
        </p:blipFill>
        <p:spPr bwMode="auto">
          <a:xfrm>
            <a:off x="6096000" y="1676400"/>
            <a:ext cx="2667000" cy="2590800"/>
          </a:xfrm>
          <a:prstGeom prst="rect">
            <a:avLst/>
          </a:prstGeom>
          <a:noFill/>
          <a:ln>
            <a:solidFill>
              <a:srgbClr val="FF0000"/>
            </a:solidFill>
          </a:ln>
        </p:spPr>
      </p:pic>
      <p:pic>
        <p:nvPicPr>
          <p:cNvPr id="3" name="Picture 2" descr="C:\Users\Node 1\Desktop\New folder\31.jpg"/>
          <p:cNvPicPr>
            <a:picLocks noChangeAspect="1" noChangeArrowheads="1"/>
          </p:cNvPicPr>
          <p:nvPr/>
        </p:nvPicPr>
        <p:blipFill>
          <a:blip r:embed="rId6" cstate="print"/>
          <a:srcRect/>
          <a:stretch>
            <a:fillRect/>
          </a:stretch>
        </p:blipFill>
        <p:spPr bwMode="auto">
          <a:xfrm flipV="1">
            <a:off x="6172200" y="4419600"/>
            <a:ext cx="2641600" cy="2057400"/>
          </a:xfrm>
          <a:prstGeom prst="rect">
            <a:avLst/>
          </a:prstGeom>
          <a:noFill/>
          <a:ln>
            <a:solidFill>
              <a:srgbClr val="FF0000"/>
            </a:solidFill>
          </a:ln>
        </p:spPr>
      </p:pic>
      <p:pic>
        <p:nvPicPr>
          <p:cNvPr id="5" name="Picture 3" descr="C:\Users\Node 1\Desktop\New folder\24.jpg"/>
          <p:cNvPicPr>
            <a:picLocks noChangeAspect="1" noChangeArrowheads="1"/>
          </p:cNvPicPr>
          <p:nvPr/>
        </p:nvPicPr>
        <p:blipFill>
          <a:blip r:embed="rId7" cstate="print"/>
          <a:srcRect/>
          <a:stretch>
            <a:fillRect/>
          </a:stretch>
        </p:blipFill>
        <p:spPr bwMode="auto">
          <a:xfrm rot="10800000" flipV="1">
            <a:off x="304800" y="4343400"/>
            <a:ext cx="2590800" cy="2133600"/>
          </a:xfrm>
          <a:prstGeom prst="rect">
            <a:avLst/>
          </a:prstGeom>
          <a:noFill/>
          <a:ln>
            <a:solidFill>
              <a:srgbClr val="FF0000"/>
            </a:solidFill>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2">
              <a:lumMod val="50000"/>
            </a:schemeClr>
          </a:solidFill>
          <a:ln>
            <a:solidFill>
              <a:srgbClr val="FF0000"/>
            </a:solidFill>
          </a:ln>
        </p:spPr>
        <p:txBody>
          <a:bodyPr>
            <a:normAutofit/>
          </a:bodyPr>
          <a:lstStyle/>
          <a:p>
            <a:r>
              <a:rPr lang="en-US" dirty="0" smtClean="0"/>
              <a:t>Abiotic(non living)</a:t>
            </a:r>
            <a:endParaRPr lang="en-US" dirty="0"/>
          </a:p>
        </p:txBody>
      </p:sp>
      <p:pic>
        <p:nvPicPr>
          <p:cNvPr id="4" name="Content Placeholder 3" descr="23.jpg"/>
          <p:cNvPicPr>
            <a:picLocks noGrp="1" noChangeAspect="1"/>
          </p:cNvPicPr>
          <p:nvPr>
            <p:ph idx="1"/>
          </p:nvPr>
        </p:nvPicPr>
        <p:blipFill>
          <a:blip r:embed="rId3" cstate="print"/>
          <a:stretch>
            <a:fillRect/>
          </a:stretch>
        </p:blipFill>
        <p:spPr>
          <a:xfrm>
            <a:off x="381000" y="1676400"/>
            <a:ext cx="3276600" cy="2438400"/>
          </a:xfrm>
          <a:ln>
            <a:solidFill>
              <a:srgbClr val="FF0000"/>
            </a:solidFill>
          </a:ln>
        </p:spPr>
      </p:pic>
      <p:pic>
        <p:nvPicPr>
          <p:cNvPr id="7" name="Picture 2" descr="C:\Users\Node 1\Desktop\New folder\25.jpg"/>
          <p:cNvPicPr>
            <a:picLocks noChangeAspect="1" noChangeArrowheads="1"/>
          </p:cNvPicPr>
          <p:nvPr/>
        </p:nvPicPr>
        <p:blipFill>
          <a:blip r:embed="rId4" cstate="print"/>
          <a:srcRect/>
          <a:stretch>
            <a:fillRect/>
          </a:stretch>
        </p:blipFill>
        <p:spPr bwMode="auto">
          <a:xfrm>
            <a:off x="6172200" y="1905000"/>
            <a:ext cx="2667000" cy="2514600"/>
          </a:xfrm>
          <a:prstGeom prst="rect">
            <a:avLst/>
          </a:prstGeom>
          <a:noFill/>
          <a:ln>
            <a:solidFill>
              <a:srgbClr val="C00000"/>
            </a:solidFill>
          </a:ln>
        </p:spPr>
      </p:pic>
      <p:pic>
        <p:nvPicPr>
          <p:cNvPr id="8" name="Picture 4" descr="C:\Users\Node 1\Desktop\New folder\26.jpg"/>
          <p:cNvPicPr>
            <a:picLocks noChangeAspect="1" noChangeArrowheads="1"/>
          </p:cNvPicPr>
          <p:nvPr/>
        </p:nvPicPr>
        <p:blipFill>
          <a:blip r:embed="rId5" cstate="print"/>
          <a:srcRect/>
          <a:stretch>
            <a:fillRect/>
          </a:stretch>
        </p:blipFill>
        <p:spPr bwMode="auto">
          <a:xfrm>
            <a:off x="1143000" y="3962400"/>
            <a:ext cx="2667000" cy="2514600"/>
          </a:xfrm>
          <a:prstGeom prst="rect">
            <a:avLst/>
          </a:prstGeom>
          <a:noFill/>
          <a:ln>
            <a:solidFill>
              <a:srgbClr val="C00000"/>
            </a:solidFill>
          </a:ln>
        </p:spPr>
      </p:pic>
      <p:pic>
        <p:nvPicPr>
          <p:cNvPr id="2051" name="Picture 3" descr="C:\Users\Node 1\Desktop\New folder\33.jpg"/>
          <p:cNvPicPr>
            <a:picLocks noChangeAspect="1" noChangeArrowheads="1"/>
          </p:cNvPicPr>
          <p:nvPr/>
        </p:nvPicPr>
        <p:blipFill>
          <a:blip r:embed="rId6" cstate="print"/>
          <a:srcRect/>
          <a:stretch>
            <a:fillRect/>
          </a:stretch>
        </p:blipFill>
        <p:spPr bwMode="auto">
          <a:xfrm>
            <a:off x="4114800" y="4191000"/>
            <a:ext cx="3644900" cy="2171700"/>
          </a:xfrm>
          <a:prstGeom prst="rect">
            <a:avLst/>
          </a:prstGeom>
          <a:noFill/>
          <a:ln>
            <a:solidFill>
              <a:srgbClr val="C00000"/>
            </a:solidFill>
          </a:ln>
        </p:spPr>
      </p:pic>
      <p:pic>
        <p:nvPicPr>
          <p:cNvPr id="2053" name="Picture 5" descr="C:\Users\Node 1\Desktop\New folder\35.jpg"/>
          <p:cNvPicPr>
            <a:picLocks noChangeAspect="1" noChangeArrowheads="1"/>
          </p:cNvPicPr>
          <p:nvPr/>
        </p:nvPicPr>
        <p:blipFill>
          <a:blip r:embed="rId7" cstate="print"/>
          <a:srcRect/>
          <a:stretch>
            <a:fillRect/>
          </a:stretch>
        </p:blipFill>
        <p:spPr bwMode="auto">
          <a:xfrm>
            <a:off x="3810000" y="1600200"/>
            <a:ext cx="2103437" cy="2590800"/>
          </a:xfrm>
          <a:prstGeom prst="rect">
            <a:avLst/>
          </a:prstGeom>
          <a:noFill/>
          <a:ln>
            <a:solidFill>
              <a:srgbClr val="C00000"/>
            </a:solidFill>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a:ln>
            <a:solidFill>
              <a:srgbClr val="FFC000"/>
            </a:solidFill>
          </a:ln>
        </p:spPr>
        <p:txBody>
          <a:bodyPr/>
          <a:lstStyle/>
          <a:p>
            <a:r>
              <a:rPr lang="en-US" dirty="0" smtClean="0"/>
              <a:t>Zones of the Earth</a:t>
            </a:r>
            <a:endParaRPr lang="en-US" dirty="0"/>
          </a:p>
        </p:txBody>
      </p:sp>
      <p:sp>
        <p:nvSpPr>
          <p:cNvPr id="3" name="Content Placeholder 2"/>
          <p:cNvSpPr>
            <a:spLocks noGrp="1"/>
          </p:cNvSpPr>
          <p:nvPr>
            <p:ph idx="1"/>
          </p:nvPr>
        </p:nvSpPr>
        <p:spPr>
          <a:solidFill>
            <a:srgbClr val="FFC000"/>
          </a:solidFill>
          <a:ln>
            <a:solidFill>
              <a:srgbClr val="C00000"/>
            </a:solidFill>
          </a:ln>
        </p:spPr>
        <p:txBody>
          <a:bodyPr>
            <a:normAutofit/>
          </a:bodyPr>
          <a:lstStyle/>
          <a:p>
            <a:pPr>
              <a:buNone/>
            </a:pPr>
            <a:r>
              <a:rPr lang="en-US" dirty="0" smtClean="0"/>
              <a:t>    All the biotic elements are distributed in the four domains of the earth namely- </a:t>
            </a:r>
          </a:p>
          <a:p>
            <a:r>
              <a:rPr lang="en-US" u="sng" dirty="0" smtClean="0"/>
              <a:t>Lithosphere</a:t>
            </a:r>
            <a:r>
              <a:rPr lang="en-US" dirty="0" smtClean="0"/>
              <a:t>(the rocky layer)</a:t>
            </a:r>
          </a:p>
          <a:p>
            <a:r>
              <a:rPr lang="en-US" u="sng" dirty="0" smtClean="0"/>
              <a:t>Hydrosphere </a:t>
            </a:r>
            <a:r>
              <a:rPr lang="en-US" dirty="0" smtClean="0"/>
              <a:t>(the water present on the earth)</a:t>
            </a:r>
          </a:p>
          <a:p>
            <a:r>
              <a:rPr lang="en-US" u="sng" dirty="0" smtClean="0"/>
              <a:t>Atmosphere</a:t>
            </a:r>
            <a:r>
              <a:rPr lang="en-US" dirty="0" smtClean="0"/>
              <a:t> (the air that surrounds the earth)</a:t>
            </a:r>
          </a:p>
          <a:p>
            <a:r>
              <a:rPr lang="en-US" u="sng" dirty="0" smtClean="0"/>
              <a:t>Biosphere</a:t>
            </a:r>
            <a:r>
              <a:rPr lang="en-US" dirty="0" smtClean="0"/>
              <a:t> (a narrow zone where the above three zones meet and interact. This is the zone that supports life.)</a:t>
            </a:r>
          </a:p>
          <a:p>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3400" y="609600"/>
            <a:ext cx="8229600" cy="5791200"/>
          </a:xfrm>
          <a:solidFill>
            <a:schemeClr val="tx2">
              <a:lumMod val="60000"/>
              <a:lumOff val="40000"/>
            </a:schemeClr>
          </a:solidFill>
        </p:spPr>
        <p:txBody>
          <a:bodyPr/>
          <a:lstStyle/>
          <a:p>
            <a:r>
              <a:rPr lang="en-US" dirty="0" smtClean="0">
                <a:latin typeface="Andalus" pitchFamily="18" charset="-78"/>
                <a:cs typeface="Andalus" pitchFamily="18" charset="-78"/>
              </a:rPr>
              <a:t>Human- environment interaction</a:t>
            </a:r>
            <a:endParaRPr lang="en-US" dirty="0">
              <a:latin typeface="Andalus" pitchFamily="18" charset="-78"/>
              <a:cs typeface="Andalus" pitchFamily="18"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a:solidFill>
            <a:srgbClr val="FFC000"/>
          </a:solidFill>
          <a:ln>
            <a:solidFill>
              <a:srgbClr val="C00000"/>
            </a:solidFill>
          </a:ln>
        </p:spPr>
        <p:txBody>
          <a:bodyPr>
            <a:normAutofit/>
          </a:bodyPr>
          <a:lstStyle/>
          <a:p>
            <a:r>
              <a:rPr lang="en-US" sz="4000" dirty="0" smtClean="0">
                <a:latin typeface="+mn-lt"/>
              </a:rPr>
              <a:t>Human beings are an important</a:t>
            </a:r>
            <a:br>
              <a:rPr lang="en-US" sz="4000" dirty="0" smtClean="0">
                <a:latin typeface="+mn-lt"/>
              </a:rPr>
            </a:br>
            <a:r>
              <a:rPr lang="en-US" sz="4000" dirty="0" smtClean="0">
                <a:latin typeface="+mn-lt"/>
              </a:rPr>
              <a:t>of part of natural environment. They adapt and modify the natural environment according to their needs.</a:t>
            </a:r>
            <a:br>
              <a:rPr lang="en-US" sz="4000" dirty="0" smtClean="0">
                <a:latin typeface="+mn-lt"/>
              </a:rPr>
            </a:br>
            <a:r>
              <a:rPr lang="en-US" sz="4000" dirty="0" smtClean="0">
                <a:latin typeface="+mn-lt"/>
              </a:rPr>
              <a:t>Presently, human beings and their activities are the greatest danger to the natural environment. </a:t>
            </a:r>
            <a:endParaRPr lang="en-US" sz="4000" dirty="0">
              <a:latin typeface="+mn-l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78562"/>
          </a:xfrm>
        </p:spPr>
        <p:txBody>
          <a:bodyPr>
            <a:normAutofit/>
          </a:bodyPr>
          <a:lstStyle/>
          <a:p>
            <a:endParaRPr lang="en-US" dirty="0"/>
          </a:p>
        </p:txBody>
      </p:sp>
      <p:pic>
        <p:nvPicPr>
          <p:cNvPr id="1026" name="Picture 2" descr="C:\Users\Node 1\Desktop\New folder\40.jpg"/>
          <p:cNvPicPr>
            <a:picLocks noChangeAspect="1" noChangeArrowheads="1"/>
          </p:cNvPicPr>
          <p:nvPr/>
        </p:nvPicPr>
        <p:blipFill>
          <a:blip r:embed="rId2" cstate="print"/>
          <a:srcRect/>
          <a:stretch>
            <a:fillRect/>
          </a:stretch>
        </p:blipFill>
        <p:spPr bwMode="auto">
          <a:xfrm>
            <a:off x="0" y="304800"/>
            <a:ext cx="2971800" cy="3048000"/>
          </a:xfrm>
          <a:prstGeom prst="rect">
            <a:avLst/>
          </a:prstGeom>
          <a:noFill/>
          <a:ln>
            <a:solidFill>
              <a:srgbClr val="C00000"/>
            </a:solidFill>
          </a:ln>
        </p:spPr>
      </p:pic>
      <p:pic>
        <p:nvPicPr>
          <p:cNvPr id="1027" name="Picture 3" descr="C:\Users\Node 1\Desktop\New folder\46.jpg"/>
          <p:cNvPicPr>
            <a:picLocks noChangeAspect="1" noChangeArrowheads="1"/>
          </p:cNvPicPr>
          <p:nvPr/>
        </p:nvPicPr>
        <p:blipFill>
          <a:blip r:embed="rId3" cstate="print"/>
          <a:srcRect/>
          <a:stretch>
            <a:fillRect/>
          </a:stretch>
        </p:blipFill>
        <p:spPr bwMode="auto">
          <a:xfrm>
            <a:off x="3200400" y="304800"/>
            <a:ext cx="2362200" cy="3200400"/>
          </a:xfrm>
          <a:prstGeom prst="rect">
            <a:avLst/>
          </a:prstGeom>
          <a:noFill/>
          <a:ln>
            <a:solidFill>
              <a:srgbClr val="C00000"/>
            </a:solidFill>
          </a:ln>
        </p:spPr>
      </p:pic>
      <p:pic>
        <p:nvPicPr>
          <p:cNvPr id="1028" name="Picture 4" descr="C:\Users\Node 1\Desktop\New folder\49.jpg"/>
          <p:cNvPicPr>
            <a:picLocks noChangeAspect="1" noChangeArrowheads="1"/>
          </p:cNvPicPr>
          <p:nvPr/>
        </p:nvPicPr>
        <p:blipFill>
          <a:blip r:embed="rId4" cstate="print"/>
          <a:srcRect/>
          <a:stretch>
            <a:fillRect/>
          </a:stretch>
        </p:blipFill>
        <p:spPr bwMode="auto">
          <a:xfrm>
            <a:off x="0" y="3429000"/>
            <a:ext cx="3581400" cy="3165613"/>
          </a:xfrm>
          <a:prstGeom prst="rect">
            <a:avLst/>
          </a:prstGeom>
          <a:noFill/>
          <a:ln>
            <a:solidFill>
              <a:srgbClr val="C00000"/>
            </a:solidFill>
          </a:ln>
        </p:spPr>
      </p:pic>
      <p:pic>
        <p:nvPicPr>
          <p:cNvPr id="1029" name="Picture 5" descr="C:\Users\Node 1\Desktop\New folder\43.jpg"/>
          <p:cNvPicPr>
            <a:picLocks noChangeAspect="1" noChangeArrowheads="1"/>
          </p:cNvPicPr>
          <p:nvPr/>
        </p:nvPicPr>
        <p:blipFill>
          <a:blip r:embed="rId5" cstate="print"/>
          <a:srcRect/>
          <a:stretch>
            <a:fillRect/>
          </a:stretch>
        </p:blipFill>
        <p:spPr bwMode="auto">
          <a:xfrm>
            <a:off x="3733800" y="3505200"/>
            <a:ext cx="2667000" cy="3047999"/>
          </a:xfrm>
          <a:prstGeom prst="rect">
            <a:avLst/>
          </a:prstGeom>
          <a:noFill/>
          <a:ln>
            <a:solidFill>
              <a:srgbClr val="C00000"/>
            </a:solidFill>
          </a:ln>
        </p:spPr>
      </p:pic>
      <p:pic>
        <p:nvPicPr>
          <p:cNvPr id="1030" name="Picture 6" descr="C:\Users\Node 1\Desktop\New folder\39.jpg"/>
          <p:cNvPicPr>
            <a:picLocks noChangeAspect="1" noChangeArrowheads="1"/>
          </p:cNvPicPr>
          <p:nvPr/>
        </p:nvPicPr>
        <p:blipFill>
          <a:blip r:embed="rId6" cstate="print"/>
          <a:srcRect/>
          <a:stretch>
            <a:fillRect/>
          </a:stretch>
        </p:blipFill>
        <p:spPr bwMode="auto">
          <a:xfrm>
            <a:off x="5715000" y="228600"/>
            <a:ext cx="3429000" cy="3200400"/>
          </a:xfrm>
          <a:prstGeom prst="rect">
            <a:avLst/>
          </a:prstGeom>
          <a:noFill/>
          <a:ln>
            <a:solidFill>
              <a:srgbClr val="C00000"/>
            </a:solidFill>
          </a:ln>
        </p:spPr>
      </p:pic>
      <p:pic>
        <p:nvPicPr>
          <p:cNvPr id="1032" name="Picture 8" descr="C:\Users\Node 1\Desktop\New folder\50.jpg"/>
          <p:cNvPicPr>
            <a:picLocks noChangeAspect="1" noChangeArrowheads="1"/>
          </p:cNvPicPr>
          <p:nvPr/>
        </p:nvPicPr>
        <p:blipFill>
          <a:blip r:embed="rId7" cstate="print"/>
          <a:srcRect/>
          <a:stretch>
            <a:fillRect/>
          </a:stretch>
        </p:blipFill>
        <p:spPr bwMode="auto">
          <a:xfrm>
            <a:off x="6553200" y="3581400"/>
            <a:ext cx="2590800" cy="2971800"/>
          </a:xfrm>
          <a:prstGeom prst="rect">
            <a:avLst/>
          </a:prstGeom>
          <a:noFill/>
          <a:ln>
            <a:solidFill>
              <a:srgbClr val="C00000"/>
            </a:solidFill>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78562"/>
          </a:xfrm>
          <a:solidFill>
            <a:schemeClr val="tx2">
              <a:lumMod val="60000"/>
              <a:lumOff val="40000"/>
            </a:schemeClr>
          </a:solidFill>
          <a:ln>
            <a:solidFill>
              <a:schemeClr val="tx1">
                <a:lumMod val="95000"/>
                <a:lumOff val="5000"/>
              </a:schemeClr>
            </a:solidFill>
          </a:ln>
        </p:spPr>
        <p:txBody>
          <a:bodyPr>
            <a:normAutofit/>
          </a:bodyPr>
          <a:lstStyle/>
          <a:p>
            <a:r>
              <a:rPr lang="en-US" sz="4000" dirty="0" smtClean="0">
                <a:latin typeface="Andalus" pitchFamily="18" charset="-78"/>
                <a:cs typeface="Andalus" pitchFamily="18" charset="-78"/>
              </a:rPr>
              <a:t>Environmental Pollution</a:t>
            </a:r>
            <a:endParaRPr lang="en-US" sz="4000" dirty="0">
              <a:latin typeface="Andalus" pitchFamily="18" charset="-78"/>
              <a:cs typeface="Andalus" pitchFamily="18" charset="-7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6278562"/>
          </a:xfrm>
          <a:solidFill>
            <a:srgbClr val="FFC000"/>
          </a:solidFill>
          <a:ln>
            <a:solidFill>
              <a:srgbClr val="C00000"/>
            </a:solidFill>
          </a:ln>
        </p:spPr>
        <p:txBody>
          <a:bodyPr>
            <a:normAutofit/>
          </a:bodyPr>
          <a:lstStyle/>
          <a:p>
            <a:r>
              <a:rPr lang="en-US" sz="4000" dirty="0" smtClean="0"/>
              <a:t>The whole environment is facing problem due to technological and scientific development. The problems arising out of it are</a:t>
            </a:r>
            <a:br>
              <a:rPr lang="en-US" sz="4000" dirty="0" smtClean="0"/>
            </a:br>
            <a:r>
              <a:rPr lang="en-US" sz="4000" dirty="0" smtClean="0"/>
              <a:t>overpopulation, urbanization and industrialization. Environmental pollution is caused by reckless use of technology.</a:t>
            </a:r>
            <a:endParaRPr lang="en-US" sz="40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6202362"/>
          </a:xfrm>
          <a:solidFill>
            <a:srgbClr val="FFC000"/>
          </a:solidFill>
          <a:ln>
            <a:solidFill>
              <a:srgbClr val="C00000"/>
            </a:solidFill>
          </a:ln>
        </p:spPr>
        <p:txBody>
          <a:bodyPr>
            <a:normAutofit/>
          </a:bodyPr>
          <a:lstStyle/>
          <a:p>
            <a:r>
              <a:rPr lang="en-US" sz="4000" dirty="0" smtClean="0"/>
              <a:t>It is important for all of us to learn to live and use the natural environment in a harmonious way and maintain the balance of nature.</a:t>
            </a:r>
            <a:endParaRPr lang="en-US" sz="40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6202362"/>
          </a:xfrm>
          <a:solidFill>
            <a:srgbClr val="00B050"/>
          </a:solidFill>
          <a:ln>
            <a:solidFill>
              <a:srgbClr val="C00000"/>
            </a:solidFill>
          </a:ln>
        </p:spPr>
        <p:txBody>
          <a:bodyPr/>
          <a:lstStyle/>
          <a:p>
            <a:endParaRPr lang="en-US" dirty="0"/>
          </a:p>
        </p:txBody>
      </p:sp>
      <p:pic>
        <p:nvPicPr>
          <p:cNvPr id="3074" name="Picture 2" descr="C:\Users\Node 1\Desktop\New folder\37.jpg"/>
          <p:cNvPicPr>
            <a:picLocks noChangeAspect="1" noChangeArrowheads="1"/>
          </p:cNvPicPr>
          <p:nvPr/>
        </p:nvPicPr>
        <p:blipFill>
          <a:blip r:embed="rId2" cstate="print"/>
          <a:srcRect/>
          <a:stretch>
            <a:fillRect/>
          </a:stretch>
        </p:blipFill>
        <p:spPr bwMode="auto">
          <a:xfrm>
            <a:off x="838200" y="533400"/>
            <a:ext cx="7467600" cy="5715000"/>
          </a:xfrm>
          <a:prstGeom prst="rect">
            <a:avLst/>
          </a:prstGeom>
          <a:noFill/>
          <a:ln>
            <a:solidFill>
              <a:srgbClr val="C00000"/>
            </a:solidFill>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534400" cy="1020762"/>
          </a:xfrm>
          <a:solidFill>
            <a:srgbClr val="C00000"/>
          </a:solidFill>
          <a:ln>
            <a:solidFill>
              <a:schemeClr val="tx1">
                <a:lumMod val="95000"/>
                <a:lumOff val="5000"/>
              </a:schemeClr>
            </a:solidFill>
          </a:ln>
        </p:spPr>
        <p:txBody>
          <a:bodyPr/>
          <a:lstStyle/>
          <a:p>
            <a:r>
              <a:rPr lang="en-US" dirty="0" smtClean="0"/>
              <a:t>Last … but not the least………………</a:t>
            </a:r>
            <a:endParaRPr lang="en-US" dirty="0"/>
          </a:p>
        </p:txBody>
      </p:sp>
      <p:sp>
        <p:nvSpPr>
          <p:cNvPr id="4" name="Content Placeholder 3"/>
          <p:cNvSpPr>
            <a:spLocks noGrp="1"/>
          </p:cNvSpPr>
          <p:nvPr>
            <p:ph idx="1"/>
          </p:nvPr>
        </p:nvSpPr>
        <p:spPr/>
        <p:txBody>
          <a:bodyPr/>
          <a:lstStyle/>
          <a:p>
            <a:endParaRPr lang="en-US" dirty="0"/>
          </a:p>
        </p:txBody>
      </p:sp>
      <p:pic>
        <p:nvPicPr>
          <p:cNvPr id="1026" name="Picture 2" descr="C:\Users\Node 1\Desktop\IMG-20160316-WA0002(1).jpg"/>
          <p:cNvPicPr>
            <a:picLocks noChangeAspect="1" noChangeArrowheads="1"/>
          </p:cNvPicPr>
          <p:nvPr/>
        </p:nvPicPr>
        <p:blipFill>
          <a:blip r:embed="rId2" cstate="print"/>
          <a:srcRect/>
          <a:stretch>
            <a:fillRect/>
          </a:stretch>
        </p:blipFill>
        <p:spPr bwMode="auto">
          <a:xfrm>
            <a:off x="381000" y="1371600"/>
            <a:ext cx="8458200" cy="5181600"/>
          </a:xfrm>
          <a:prstGeom prst="rect">
            <a:avLst/>
          </a:prstGeom>
          <a:solidFill>
            <a:srgbClr val="C00000"/>
          </a:solidFill>
          <a:ln>
            <a:solidFill>
              <a:srgbClr val="C00000"/>
            </a:solidFill>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26162"/>
          </a:xfrm>
          <a:solidFill>
            <a:srgbClr val="FF0000"/>
          </a:solidFill>
        </p:spPr>
        <p:txBody>
          <a:bodyPr/>
          <a:lstStyle/>
          <a:p>
            <a:endParaRPr lang="en-US" dirty="0"/>
          </a:p>
        </p:txBody>
      </p:sp>
      <p:pic>
        <p:nvPicPr>
          <p:cNvPr id="1026" name="Picture 2" descr="C:\Users\Node 1\Desktop\New folder\56.jpg"/>
          <p:cNvPicPr>
            <a:picLocks noChangeAspect="1" noChangeArrowheads="1"/>
          </p:cNvPicPr>
          <p:nvPr/>
        </p:nvPicPr>
        <p:blipFill>
          <a:blip r:embed="rId2" cstate="print"/>
          <a:srcRect/>
          <a:stretch>
            <a:fillRect/>
          </a:stretch>
        </p:blipFill>
        <p:spPr bwMode="auto">
          <a:xfrm>
            <a:off x="1981200" y="1143000"/>
            <a:ext cx="5257800" cy="4114800"/>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1341</TotalTime>
  <Words>190</Words>
  <Application>Microsoft Office PowerPoint</Application>
  <PresentationFormat>On-screen Show (4:3)</PresentationFormat>
  <Paragraphs>25</Paragraphs>
  <Slides>15</Slides>
  <Notes>4</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OUR ENVIRONMENT</vt:lpstr>
      <vt:lpstr>Meaning</vt:lpstr>
      <vt:lpstr>Natural environment is of two types –biotic and abiotic</vt:lpstr>
      <vt:lpstr>Biotic (living) </vt:lpstr>
      <vt:lpstr>Abiotic(non living)</vt:lpstr>
      <vt:lpstr>Zones of the Earth</vt:lpstr>
      <vt:lpstr>Human- environment interaction</vt:lpstr>
      <vt:lpstr>Human beings are an important of part of natural environment. They adapt and modify the natural environment according to their needs. Presently, human beings and their activities are the greatest danger to the natural environment. </vt:lpstr>
      <vt:lpstr>Slide 9</vt:lpstr>
      <vt:lpstr>Environmental Pollution</vt:lpstr>
      <vt:lpstr>The whole environment is facing problem due to technological and scientific development. The problems arising out of it are overpopulation, urbanization and industrialization. Environmental pollution is caused by reckless use of technology.</vt:lpstr>
      <vt:lpstr>It is important for all of us to learn to live and use the natural environment in a harmonious way and maintain the balance of nature.</vt:lpstr>
      <vt:lpstr>Slide 13</vt:lpstr>
      <vt:lpstr>Last … but not the least………………</vt:lpstr>
      <vt:lpstr>Slide 15</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ENVIRONMENT</dc:title>
  <dc:creator>Node 1</dc:creator>
  <cp:lastModifiedBy>Node 1</cp:lastModifiedBy>
  <cp:revision>29</cp:revision>
  <dcterms:created xsi:type="dcterms:W3CDTF">2016-03-12T11:13:05Z</dcterms:created>
  <dcterms:modified xsi:type="dcterms:W3CDTF">2016-03-16T13:42:43Z</dcterms:modified>
</cp:coreProperties>
</file>